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7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6B460-2DDE-4476-B375-70B7BD326774}" type="datetimeFigureOut">
              <a:rPr lang="es-ES" smtClean="0"/>
              <a:t>06/12/2016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DDD83-8A89-40D8-B2E2-9725431C25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425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68F8269-340C-43C1-8209-ECB131425F5D}" type="datetimeFigureOut">
              <a:rPr lang="es-PE" smtClean="0"/>
              <a:t>06/12/2016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691ADD1-E4F9-4E98-AC14-A1F5701F6A07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spefo@gmail.com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995848"/>
              </p:ext>
            </p:extLst>
          </p:nvPr>
        </p:nvGraphicFramePr>
        <p:xfrm>
          <a:off x="3419872" y="5158496"/>
          <a:ext cx="5688632" cy="16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3960440"/>
              </a:tblGrid>
              <a:tr h="243672">
                <a:tc>
                  <a:txBody>
                    <a:bodyPr/>
                    <a:lstStyle/>
                    <a:p>
                      <a:pPr lvl="0" algn="ctr"/>
                      <a:r>
                        <a:rPr lang="es-E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Legal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Nombre</a:t>
                      </a:r>
                      <a:endParaRPr lang="es-ES" sz="1100" dirty="0"/>
                    </a:p>
                  </a:txBody>
                  <a:tcPr/>
                </a:tc>
              </a:tr>
              <a:tr h="272624">
                <a:tc>
                  <a:txBody>
                    <a:bodyPr/>
                    <a:lstStyle/>
                    <a:p>
                      <a:r>
                        <a:rPr lang="es-ES" sz="11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Ley N° 23330</a:t>
                      </a:r>
                      <a:endParaRPr lang="es-ES" sz="11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Ley del </a:t>
                      </a:r>
                      <a:r>
                        <a:rPr lang="es-PE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SERUMS</a:t>
                      </a:r>
                      <a:endParaRPr lang="es-ES" sz="1100" b="1" dirty="0" smtClean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s-PE" sz="11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s-PE" sz="1100" b="1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</a:t>
                      </a:r>
                      <a:r>
                        <a:rPr lang="es-PE" sz="11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N° 1161</a:t>
                      </a:r>
                      <a:endParaRPr lang="es-ES" sz="11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LOF del </a:t>
                      </a:r>
                      <a:r>
                        <a:rPr lang="es-PE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MINSA</a:t>
                      </a:r>
                      <a:endParaRPr lang="es-ES" sz="1100" b="1" dirty="0"/>
                    </a:p>
                  </a:txBody>
                  <a:tcPr/>
                </a:tc>
              </a:tr>
              <a:tr h="316984">
                <a:tc>
                  <a:txBody>
                    <a:bodyPr/>
                    <a:lstStyle/>
                    <a:p>
                      <a:r>
                        <a:rPr lang="es-PE" sz="11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 N° </a:t>
                      </a:r>
                      <a:r>
                        <a:rPr lang="es-ES" sz="11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005-97</a:t>
                      </a:r>
                      <a:r>
                        <a:rPr lang="es-PE" sz="11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-SA</a:t>
                      </a:r>
                      <a:endParaRPr lang="es-ES" sz="11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Aprueba el </a:t>
                      </a:r>
                      <a:r>
                        <a:rPr lang="es-PE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Reglamento de la Ley del</a:t>
                      </a:r>
                      <a:r>
                        <a:rPr lang="es-PE" sz="11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SERUMS</a:t>
                      </a:r>
                      <a:r>
                        <a:rPr lang="es-PE" sz="11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y modificatorias</a:t>
                      </a:r>
                      <a:endParaRPr lang="es-ES" sz="1100" b="1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PE" sz="11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RM N° 339-2016/MINSA</a:t>
                      </a:r>
                      <a:endParaRPr lang="es-ES" sz="11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Oficializa el </a:t>
                      </a:r>
                      <a:r>
                        <a:rPr lang="es-PE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ENAO</a:t>
                      </a:r>
                      <a:endParaRPr lang="es-ES" sz="1100" b="1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s-ES" sz="11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</a:t>
                      </a:r>
                      <a:endParaRPr lang="es-ES" sz="11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Asociación Peruana de Facultades de Odontología - ASPEFO</a:t>
                      </a:r>
                      <a:endParaRPr lang="es-ES" sz="11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06" y="0"/>
            <a:ext cx="122555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32656"/>
            <a:ext cx="36766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0648"/>
            <a:ext cx="2079625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 Título"/>
          <p:cNvSpPr txBox="1">
            <a:spLocks/>
          </p:cNvSpPr>
          <p:nvPr/>
        </p:nvSpPr>
        <p:spPr>
          <a:xfrm>
            <a:off x="685800" y="1052736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3200" b="1" dirty="0" err="1" smtClean="0"/>
              <a:t>EXaMEN</a:t>
            </a:r>
            <a:r>
              <a:rPr lang="es-PE" sz="3200" b="1" dirty="0" smtClean="0"/>
              <a:t> NACIONAL DE ODONTOLOGÍA</a:t>
            </a:r>
          </a:p>
          <a:p>
            <a:pPr algn="ctr"/>
            <a:r>
              <a:rPr lang="es-PE" sz="3200" b="1" dirty="0" smtClean="0"/>
              <a:t>ENAO</a:t>
            </a:r>
            <a:endParaRPr lang="es-PE" sz="3200" dirty="0"/>
          </a:p>
        </p:txBody>
      </p:sp>
      <p:sp>
        <p:nvSpPr>
          <p:cNvPr id="12" name="11 Rectángulo"/>
          <p:cNvSpPr/>
          <p:nvPr/>
        </p:nvSpPr>
        <p:spPr>
          <a:xfrm>
            <a:off x="107504" y="1916832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600" dirty="0" smtClean="0"/>
              <a:t>La Asociación Peruana de Facultades de Odontología – ASPEFO, convoca a la Comunidad Odontológica a participar del Examen Nacional de Odontología (ENAO), mecanismo de </a:t>
            </a:r>
            <a:r>
              <a:rPr lang="es-PE" sz="1600" dirty="0"/>
              <a:t>evaluación de la calidad de la </a:t>
            </a:r>
            <a:r>
              <a:rPr lang="es-PE" sz="1600" dirty="0" smtClean="0"/>
              <a:t>formación en Odontología.</a:t>
            </a:r>
          </a:p>
          <a:p>
            <a:pPr algn="just"/>
            <a:r>
              <a:rPr lang="es-PE" sz="1600" dirty="0" smtClean="0"/>
              <a:t>El ENAO es un requisito para </a:t>
            </a:r>
            <a:r>
              <a:rPr lang="es-PE" sz="1600" dirty="0"/>
              <a:t>la adjudicación de plazas al Servicio Rural y Urbano Marginal de </a:t>
            </a:r>
            <a:r>
              <a:rPr lang="es-PE" sz="1600" dirty="0" smtClean="0"/>
              <a:t>Salud - SERUMS, para lo cual debe lograrse un puntaje </a:t>
            </a:r>
            <a:r>
              <a:rPr lang="es-PE" sz="1600" b="1" dirty="0" smtClean="0"/>
              <a:t>aprobatorio</a:t>
            </a:r>
            <a:r>
              <a:rPr lang="es-PE" sz="1600" dirty="0" smtClean="0"/>
              <a:t>, el cual tiene un valor del 70% para el</a:t>
            </a:r>
            <a:r>
              <a:rPr lang="es-PE" sz="1600" b="1" dirty="0" smtClean="0"/>
              <a:t> </a:t>
            </a:r>
            <a:r>
              <a:rPr lang="es-PE" sz="1600" b="1" dirty="0"/>
              <a:t>orden de mérito</a:t>
            </a:r>
            <a:r>
              <a:rPr lang="es-PE" sz="1600" dirty="0" smtClean="0"/>
              <a:t>.</a:t>
            </a:r>
          </a:p>
          <a:p>
            <a:pPr algn="just"/>
            <a:r>
              <a:rPr lang="es-PE" sz="1600" dirty="0" smtClean="0"/>
              <a:t>El examen es tipo </a:t>
            </a:r>
            <a:r>
              <a:rPr lang="es-PE" sz="1600" dirty="0">
                <a:solidFill>
                  <a:srgbClr val="0070C0"/>
                </a:solidFill>
              </a:rPr>
              <a:t>objetivo</a:t>
            </a:r>
            <a:r>
              <a:rPr lang="es-PE" sz="1600" dirty="0" smtClean="0"/>
              <a:t>, con </a:t>
            </a:r>
            <a:r>
              <a:rPr lang="es-PE" sz="1600" dirty="0">
                <a:solidFill>
                  <a:srgbClr val="0070C0"/>
                </a:solidFill>
              </a:rPr>
              <a:t>100</a:t>
            </a:r>
            <a:r>
              <a:rPr lang="es-PE" sz="1600" dirty="0"/>
              <a:t> preguntas de selección múltiple y razonamiento clínico, </a:t>
            </a:r>
            <a:r>
              <a:rPr lang="es-PE" sz="1600" dirty="0" smtClean="0"/>
              <a:t>y s</a:t>
            </a:r>
            <a:r>
              <a:rPr lang="es-ES_tradnl" sz="1600" dirty="0" smtClean="0"/>
              <a:t>e </a:t>
            </a:r>
            <a:r>
              <a:rPr lang="es-ES_tradnl" sz="1600" dirty="0"/>
              <a:t>desarrolla sobre los conocimientos obtenidos en el </a:t>
            </a:r>
            <a:r>
              <a:rPr lang="es-ES_tradnl" sz="1600" dirty="0" smtClean="0">
                <a:solidFill>
                  <a:srgbClr val="0070C0"/>
                </a:solidFill>
              </a:rPr>
              <a:t>pregrado.</a:t>
            </a:r>
            <a:endParaRPr lang="es-PE" sz="1600" dirty="0" smtClean="0"/>
          </a:p>
          <a:p>
            <a:pPr algn="just"/>
            <a:r>
              <a:rPr lang="es-PE" sz="1600" dirty="0" smtClean="0"/>
              <a:t>El proceso será desarrollado de manera descentralizada en </a:t>
            </a:r>
            <a:r>
              <a:rPr lang="es-PE" sz="1600" b="1" dirty="0" err="1" smtClean="0"/>
              <a:t>macrorregiones</a:t>
            </a:r>
            <a:r>
              <a:rPr lang="es-PE" sz="1600" dirty="0" smtClean="0"/>
              <a:t>.</a:t>
            </a:r>
          </a:p>
          <a:p>
            <a:pPr algn="just"/>
            <a:r>
              <a:rPr lang="es-ES" sz="1600" dirty="0" smtClean="0"/>
              <a:t>El cronograma será publicado próximamente.</a:t>
            </a:r>
          </a:p>
          <a:p>
            <a:pPr algn="r"/>
            <a:r>
              <a:rPr lang="es-ES" sz="1600" dirty="0" smtClean="0"/>
              <a:t>Consultas: </a:t>
            </a:r>
            <a:r>
              <a:rPr lang="es-ES" sz="1600" dirty="0">
                <a:solidFill>
                  <a:srgbClr val="0070C0"/>
                </a:solidFill>
                <a:hlinkClick r:id="rId5"/>
              </a:rPr>
              <a:t>aspefo@gmail.com</a:t>
            </a:r>
            <a:r>
              <a:rPr lang="es-ES" sz="1600" dirty="0" smtClean="0"/>
              <a:t> </a:t>
            </a:r>
            <a:endParaRPr lang="es-PE" sz="16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72008" y="5085184"/>
            <a:ext cx="3347864" cy="172819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lang="es-PE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DIRIGIDO A:</a:t>
            </a:r>
          </a:p>
          <a:p>
            <a:pPr marL="92075" indent="-92075" algn="just">
              <a:buFont typeface="Arial" pitchFamily="34" charset="0"/>
              <a:buChar char="•"/>
            </a:pPr>
            <a:r>
              <a:rPr lang="es-PE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Internos</a:t>
            </a:r>
            <a:r>
              <a:rPr lang="es-PE" b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de Odontología/Estomatología, </a:t>
            </a:r>
          </a:p>
          <a:p>
            <a:pPr marL="92075" indent="-92075" algn="just">
              <a:buFont typeface="Arial" pitchFamily="34" charset="0"/>
              <a:buChar char="•"/>
            </a:pPr>
            <a:r>
              <a:rPr lang="es-PE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Egresados</a:t>
            </a:r>
            <a:r>
              <a:rPr lang="es-PE" b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de las </a:t>
            </a:r>
            <a:r>
              <a:rPr lang="es-PE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universidades peruanas</a:t>
            </a:r>
            <a:r>
              <a:rPr lang="es-PE" b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postulantes al SERUMS, </a:t>
            </a:r>
          </a:p>
          <a:p>
            <a:pPr marL="92075" indent="-92075" algn="just">
              <a:buFont typeface="Arial" pitchFamily="34" charset="0"/>
              <a:buChar char="•"/>
            </a:pPr>
            <a:r>
              <a:rPr lang="es-PE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Internos y egresados </a:t>
            </a:r>
            <a:r>
              <a:rPr lang="es-PE" b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 Odontología de las </a:t>
            </a:r>
            <a:r>
              <a:rPr lang="es-PE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universidades del extranjero </a:t>
            </a:r>
            <a:r>
              <a:rPr lang="es-PE" b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postulantes al SERUMS, y</a:t>
            </a:r>
          </a:p>
          <a:p>
            <a:pPr marL="92075" indent="-92075" algn="just">
              <a:buFont typeface="Arial" pitchFamily="34" charset="0"/>
              <a:buChar char="•"/>
            </a:pPr>
            <a:r>
              <a:rPr lang="es-PE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Colegiados</a:t>
            </a:r>
            <a:r>
              <a:rPr lang="es-PE" b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del </a:t>
            </a:r>
            <a:r>
              <a:rPr lang="es-PE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sector privado</a:t>
            </a:r>
            <a:r>
              <a:rPr lang="es-PE" b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interesados en medir sus conocimientos </a:t>
            </a:r>
            <a:r>
              <a:rPr lang="es-PE" b="0" i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(referencia laboral)</a:t>
            </a:r>
            <a:r>
              <a:rPr lang="es-PE" b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s-ES" b="0" dirty="0">
              <a:solidFill>
                <a:schemeClr val="bg1"/>
              </a:solidFill>
            </a:endParaRPr>
          </a:p>
        </p:txBody>
      </p:sp>
      <p:graphicFrame>
        <p:nvGraphicFramePr>
          <p:cNvPr id="14" name="Marcador de contenid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7209950"/>
              </p:ext>
            </p:extLst>
          </p:nvPr>
        </p:nvGraphicFramePr>
        <p:xfrm>
          <a:off x="7380312" y="2577394"/>
          <a:ext cx="1440160" cy="2075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</a:tblGrid>
              <a:tr h="29555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es-ES" sz="14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CONTENIDOS</a:t>
                      </a:r>
                      <a:endParaRPr lang="es-E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4296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Ciencias básicas</a:t>
                      </a:r>
                      <a:endParaRPr lang="es-ES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9189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Casos clínicos</a:t>
                      </a:r>
                      <a:endParaRPr lang="es-ES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8484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Salud pública</a:t>
                      </a:r>
                      <a:endParaRPr lang="es-E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3377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Investigación</a:t>
                      </a:r>
                      <a:endParaRPr lang="es-ES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1049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Gerencia de servicios de salud</a:t>
                      </a:r>
                      <a:endParaRPr lang="es-E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4 Elipse"/>
          <p:cNvSpPr/>
          <p:nvPr/>
        </p:nvSpPr>
        <p:spPr>
          <a:xfrm>
            <a:off x="7532935" y="1628800"/>
            <a:ext cx="1143521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 smtClean="0"/>
              <a:t>26 de febrero</a:t>
            </a:r>
          </a:p>
          <a:p>
            <a:pPr algn="ctr"/>
            <a:r>
              <a:rPr lang="es-ES" sz="1600" b="1" dirty="0" smtClean="0"/>
              <a:t>2017</a:t>
            </a:r>
            <a:endParaRPr lang="es-PE" sz="1600" b="1" dirty="0"/>
          </a:p>
        </p:txBody>
      </p:sp>
    </p:spTree>
    <p:extLst>
      <p:ext uri="{BB962C8B-B14F-4D97-AF65-F5344CB8AC3E}">
        <p14:creationId xmlns:p14="http://schemas.microsoft.com/office/powerpoint/2010/main" val="355544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1291</TotalTime>
  <Words>246</Words>
  <Application>Microsoft Office PowerPoint</Application>
  <PresentationFormat>Presentación en pantalla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Ángulos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Atención Primaria de la Salud en Odontología</dc:title>
  <dc:creator>José Estela</dc:creator>
  <cp:lastModifiedBy>jose</cp:lastModifiedBy>
  <cp:revision>167</cp:revision>
  <dcterms:created xsi:type="dcterms:W3CDTF">2014-11-03T00:11:54Z</dcterms:created>
  <dcterms:modified xsi:type="dcterms:W3CDTF">2016-12-07T01:42:28Z</dcterms:modified>
</cp:coreProperties>
</file>